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12192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h567Bs90xRRy9f6ylM403aCCK0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6.png"/><Relationship Id="rId4" Type="http://schemas.openxmlformats.org/officeDocument/2006/relationships/image" Target="../media/image313.png"/><Relationship Id="rId9" Type="http://schemas.openxmlformats.org/officeDocument/2006/relationships/image" Target="../media/image6.png"/><Relationship Id="rId5" Type="http://schemas.openxmlformats.org/officeDocument/2006/relationships/image" Target="../media/image12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93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2.png"/><Relationship Id="rId22" Type="http://schemas.openxmlformats.org/officeDocument/2006/relationships/image" Target="../media/image213.png"/><Relationship Id="rId21" Type="http://schemas.openxmlformats.org/officeDocument/2006/relationships/image" Target="../media/image214.png"/><Relationship Id="rId23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3.png"/><Relationship Id="rId4" Type="http://schemas.openxmlformats.org/officeDocument/2006/relationships/image" Target="../media/image245.png"/><Relationship Id="rId9" Type="http://schemas.openxmlformats.org/officeDocument/2006/relationships/image" Target="../media/image199.png"/><Relationship Id="rId5" Type="http://schemas.openxmlformats.org/officeDocument/2006/relationships/image" Target="../media/image192.png"/><Relationship Id="rId6" Type="http://schemas.openxmlformats.org/officeDocument/2006/relationships/image" Target="../media/image194.png"/><Relationship Id="rId7" Type="http://schemas.openxmlformats.org/officeDocument/2006/relationships/image" Target="../media/image196.png"/><Relationship Id="rId8" Type="http://schemas.openxmlformats.org/officeDocument/2006/relationships/image" Target="../media/image198.png"/><Relationship Id="rId11" Type="http://schemas.openxmlformats.org/officeDocument/2006/relationships/image" Target="../media/image203.png"/><Relationship Id="rId10" Type="http://schemas.openxmlformats.org/officeDocument/2006/relationships/image" Target="../media/image200.png"/><Relationship Id="rId13" Type="http://schemas.openxmlformats.org/officeDocument/2006/relationships/image" Target="../media/image201.png"/><Relationship Id="rId12" Type="http://schemas.openxmlformats.org/officeDocument/2006/relationships/image" Target="../media/image202.png"/><Relationship Id="rId15" Type="http://schemas.openxmlformats.org/officeDocument/2006/relationships/image" Target="../media/image207.png"/><Relationship Id="rId14" Type="http://schemas.openxmlformats.org/officeDocument/2006/relationships/image" Target="../media/image208.png"/><Relationship Id="rId17" Type="http://schemas.openxmlformats.org/officeDocument/2006/relationships/image" Target="../media/image205.png"/><Relationship Id="rId16" Type="http://schemas.openxmlformats.org/officeDocument/2006/relationships/image" Target="../media/image206.png"/><Relationship Id="rId19" Type="http://schemas.openxmlformats.org/officeDocument/2006/relationships/image" Target="../media/image210.png"/><Relationship Id="rId18" Type="http://schemas.openxmlformats.org/officeDocument/2006/relationships/image" Target="../media/image209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4.png"/><Relationship Id="rId22" Type="http://schemas.openxmlformats.org/officeDocument/2006/relationships/image" Target="../media/image241.png"/><Relationship Id="rId21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6.png"/><Relationship Id="rId4" Type="http://schemas.openxmlformats.org/officeDocument/2006/relationships/image" Target="../media/image269.png"/><Relationship Id="rId9" Type="http://schemas.openxmlformats.org/officeDocument/2006/relationships/image" Target="../media/image219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5.png"/><Relationship Id="rId8" Type="http://schemas.openxmlformats.org/officeDocument/2006/relationships/image" Target="../media/image218.png"/><Relationship Id="rId11" Type="http://schemas.openxmlformats.org/officeDocument/2006/relationships/image" Target="../media/image221.png"/><Relationship Id="rId10" Type="http://schemas.openxmlformats.org/officeDocument/2006/relationships/image" Target="../media/image220.png"/><Relationship Id="rId13" Type="http://schemas.openxmlformats.org/officeDocument/2006/relationships/image" Target="../media/image223.png"/><Relationship Id="rId12" Type="http://schemas.openxmlformats.org/officeDocument/2006/relationships/image" Target="../media/image222.png"/><Relationship Id="rId15" Type="http://schemas.openxmlformats.org/officeDocument/2006/relationships/image" Target="../media/image225.png"/><Relationship Id="rId14" Type="http://schemas.openxmlformats.org/officeDocument/2006/relationships/image" Target="../media/image224.png"/><Relationship Id="rId17" Type="http://schemas.openxmlformats.org/officeDocument/2006/relationships/image" Target="../media/image227.png"/><Relationship Id="rId16" Type="http://schemas.openxmlformats.org/officeDocument/2006/relationships/image" Target="../media/image228.png"/><Relationship Id="rId19" Type="http://schemas.openxmlformats.org/officeDocument/2006/relationships/image" Target="../media/image232.png"/><Relationship Id="rId18" Type="http://schemas.openxmlformats.org/officeDocument/2006/relationships/image" Target="../media/image2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6.png"/><Relationship Id="rId4" Type="http://schemas.openxmlformats.org/officeDocument/2006/relationships/image" Target="../media/image104.png"/><Relationship Id="rId9" Type="http://schemas.openxmlformats.org/officeDocument/2006/relationships/image" Target="../media/image246.png"/><Relationship Id="rId5" Type="http://schemas.openxmlformats.org/officeDocument/2006/relationships/image" Target="../media/image27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3.png"/><Relationship Id="rId11" Type="http://schemas.openxmlformats.org/officeDocument/2006/relationships/image" Target="../media/image249.png"/><Relationship Id="rId10" Type="http://schemas.openxmlformats.org/officeDocument/2006/relationships/image" Target="../media/image244.png"/><Relationship Id="rId13" Type="http://schemas.openxmlformats.org/officeDocument/2006/relationships/image" Target="../media/image250.png"/><Relationship Id="rId12" Type="http://schemas.openxmlformats.org/officeDocument/2006/relationships/image" Target="../media/image253.png"/><Relationship Id="rId15" Type="http://schemas.openxmlformats.org/officeDocument/2006/relationships/image" Target="../media/image241.png"/><Relationship Id="rId14" Type="http://schemas.openxmlformats.org/officeDocument/2006/relationships/image" Target="../media/image251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2.png"/><Relationship Id="rId22" Type="http://schemas.openxmlformats.org/officeDocument/2006/relationships/image" Target="../media/image276.png"/><Relationship Id="rId21" Type="http://schemas.openxmlformats.org/officeDocument/2006/relationships/image" Target="../media/image316.png"/><Relationship Id="rId24" Type="http://schemas.openxmlformats.org/officeDocument/2006/relationships/image" Target="../media/image241.png"/><Relationship Id="rId23" Type="http://schemas.openxmlformats.org/officeDocument/2006/relationships/image" Target="../media/image2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6.png"/><Relationship Id="rId4" Type="http://schemas.openxmlformats.org/officeDocument/2006/relationships/image" Target="../media/image104.png"/><Relationship Id="rId9" Type="http://schemas.openxmlformats.org/officeDocument/2006/relationships/image" Target="../media/image258.png"/><Relationship Id="rId5" Type="http://schemas.openxmlformats.org/officeDocument/2006/relationships/image" Target="../media/image254.png"/><Relationship Id="rId6" Type="http://schemas.openxmlformats.org/officeDocument/2006/relationships/image" Target="../media/image256.png"/><Relationship Id="rId7" Type="http://schemas.openxmlformats.org/officeDocument/2006/relationships/image" Target="../media/image259.png"/><Relationship Id="rId8" Type="http://schemas.openxmlformats.org/officeDocument/2006/relationships/image" Target="../media/image257.png"/><Relationship Id="rId11" Type="http://schemas.openxmlformats.org/officeDocument/2006/relationships/image" Target="../media/image261.png"/><Relationship Id="rId10" Type="http://schemas.openxmlformats.org/officeDocument/2006/relationships/image" Target="../media/image260.png"/><Relationship Id="rId13" Type="http://schemas.openxmlformats.org/officeDocument/2006/relationships/image" Target="../media/image263.png"/><Relationship Id="rId12" Type="http://schemas.openxmlformats.org/officeDocument/2006/relationships/image" Target="../media/image262.png"/><Relationship Id="rId15" Type="http://schemas.openxmlformats.org/officeDocument/2006/relationships/image" Target="../media/image265.png"/><Relationship Id="rId14" Type="http://schemas.openxmlformats.org/officeDocument/2006/relationships/image" Target="../media/image264.png"/><Relationship Id="rId17" Type="http://schemas.openxmlformats.org/officeDocument/2006/relationships/image" Target="../media/image267.png"/><Relationship Id="rId16" Type="http://schemas.openxmlformats.org/officeDocument/2006/relationships/image" Target="../media/image266.png"/><Relationship Id="rId19" Type="http://schemas.openxmlformats.org/officeDocument/2006/relationships/image" Target="../media/image270.png"/><Relationship Id="rId18" Type="http://schemas.openxmlformats.org/officeDocument/2006/relationships/image" Target="../media/image26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6.png"/><Relationship Id="rId4" Type="http://schemas.openxmlformats.org/officeDocument/2006/relationships/image" Target="../media/image104.png"/><Relationship Id="rId9" Type="http://schemas.openxmlformats.org/officeDocument/2006/relationships/image" Target="../media/image289.png"/><Relationship Id="rId5" Type="http://schemas.openxmlformats.org/officeDocument/2006/relationships/image" Target="../media/image282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11" Type="http://schemas.openxmlformats.org/officeDocument/2006/relationships/image" Target="../media/image290.png"/><Relationship Id="rId10" Type="http://schemas.openxmlformats.org/officeDocument/2006/relationships/image" Target="../media/image288.png"/><Relationship Id="rId13" Type="http://schemas.openxmlformats.org/officeDocument/2006/relationships/image" Target="../media/image292.png"/><Relationship Id="rId12" Type="http://schemas.openxmlformats.org/officeDocument/2006/relationships/image" Target="../media/image291.png"/><Relationship Id="rId15" Type="http://schemas.openxmlformats.org/officeDocument/2006/relationships/image" Target="../media/image294.png"/><Relationship Id="rId14" Type="http://schemas.openxmlformats.org/officeDocument/2006/relationships/image" Target="../media/image293.png"/><Relationship Id="rId17" Type="http://schemas.openxmlformats.org/officeDocument/2006/relationships/image" Target="../media/image299.png"/><Relationship Id="rId16" Type="http://schemas.openxmlformats.org/officeDocument/2006/relationships/image" Target="../media/image295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8.png"/><Relationship Id="rId22" Type="http://schemas.openxmlformats.org/officeDocument/2006/relationships/image" Target="../media/image321.png"/><Relationship Id="rId21" Type="http://schemas.openxmlformats.org/officeDocument/2006/relationships/image" Target="../media/image319.png"/><Relationship Id="rId23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3.png"/><Relationship Id="rId4" Type="http://schemas.openxmlformats.org/officeDocument/2006/relationships/image" Target="../media/image104.png"/><Relationship Id="rId9" Type="http://schemas.openxmlformats.org/officeDocument/2006/relationships/image" Target="../media/image279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300.png"/><Relationship Id="rId11" Type="http://schemas.openxmlformats.org/officeDocument/2006/relationships/image" Target="../media/image306.png"/><Relationship Id="rId10" Type="http://schemas.openxmlformats.org/officeDocument/2006/relationships/image" Target="../media/image305.png"/><Relationship Id="rId13" Type="http://schemas.openxmlformats.org/officeDocument/2006/relationships/image" Target="../media/image309.png"/><Relationship Id="rId12" Type="http://schemas.openxmlformats.org/officeDocument/2006/relationships/image" Target="../media/image308.png"/><Relationship Id="rId15" Type="http://schemas.openxmlformats.org/officeDocument/2006/relationships/image" Target="../media/image311.png"/><Relationship Id="rId14" Type="http://schemas.openxmlformats.org/officeDocument/2006/relationships/image" Target="../media/image310.png"/><Relationship Id="rId17" Type="http://schemas.openxmlformats.org/officeDocument/2006/relationships/image" Target="../media/image315.png"/><Relationship Id="rId16" Type="http://schemas.openxmlformats.org/officeDocument/2006/relationships/image" Target="../media/image312.png"/><Relationship Id="rId19" Type="http://schemas.openxmlformats.org/officeDocument/2006/relationships/image" Target="../media/image320.png"/><Relationship Id="rId18" Type="http://schemas.openxmlformats.org/officeDocument/2006/relationships/image" Target="../media/image317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1.png"/><Relationship Id="rId22" Type="http://schemas.openxmlformats.org/officeDocument/2006/relationships/image" Target="../media/image344.png"/><Relationship Id="rId21" Type="http://schemas.openxmlformats.org/officeDocument/2006/relationships/image" Target="../media/image343.png"/><Relationship Id="rId24" Type="http://schemas.openxmlformats.org/officeDocument/2006/relationships/image" Target="../media/image349.png"/><Relationship Id="rId23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6.png"/><Relationship Id="rId4" Type="http://schemas.openxmlformats.org/officeDocument/2006/relationships/image" Target="../media/image104.png"/><Relationship Id="rId9" Type="http://schemas.openxmlformats.org/officeDocument/2006/relationships/image" Target="../media/image334.png"/><Relationship Id="rId26" Type="http://schemas.openxmlformats.org/officeDocument/2006/relationships/image" Target="../media/image353.png"/><Relationship Id="rId25" Type="http://schemas.openxmlformats.org/officeDocument/2006/relationships/image" Target="../media/image351.png"/><Relationship Id="rId28" Type="http://schemas.openxmlformats.org/officeDocument/2006/relationships/image" Target="../media/image354.png"/><Relationship Id="rId27" Type="http://schemas.openxmlformats.org/officeDocument/2006/relationships/image" Target="../media/image211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29" Type="http://schemas.openxmlformats.org/officeDocument/2006/relationships/image" Target="../media/image358.png"/><Relationship Id="rId7" Type="http://schemas.openxmlformats.org/officeDocument/2006/relationships/image" Target="../media/image326.png"/><Relationship Id="rId8" Type="http://schemas.openxmlformats.org/officeDocument/2006/relationships/image" Target="../media/image325.png"/><Relationship Id="rId11" Type="http://schemas.openxmlformats.org/officeDocument/2006/relationships/image" Target="../media/image332.png"/><Relationship Id="rId10" Type="http://schemas.openxmlformats.org/officeDocument/2006/relationships/image" Target="../media/image327.png"/><Relationship Id="rId13" Type="http://schemas.openxmlformats.org/officeDocument/2006/relationships/image" Target="../media/image331.png"/><Relationship Id="rId12" Type="http://schemas.openxmlformats.org/officeDocument/2006/relationships/image" Target="../media/image330.png"/><Relationship Id="rId15" Type="http://schemas.openxmlformats.org/officeDocument/2006/relationships/image" Target="../media/image335.png"/><Relationship Id="rId14" Type="http://schemas.openxmlformats.org/officeDocument/2006/relationships/image" Target="../media/image333.png"/><Relationship Id="rId17" Type="http://schemas.openxmlformats.org/officeDocument/2006/relationships/image" Target="../media/image337.png"/><Relationship Id="rId16" Type="http://schemas.openxmlformats.org/officeDocument/2006/relationships/image" Target="../media/image336.png"/><Relationship Id="rId19" Type="http://schemas.openxmlformats.org/officeDocument/2006/relationships/image" Target="../media/image340.png"/><Relationship Id="rId18" Type="http://schemas.openxmlformats.org/officeDocument/2006/relationships/image" Target="../media/image3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8.png"/><Relationship Id="rId4" Type="http://schemas.openxmlformats.org/officeDocument/2006/relationships/image" Target="../media/image357.png"/><Relationship Id="rId11" Type="http://schemas.openxmlformats.org/officeDocument/2006/relationships/image" Target="../media/image9.png"/><Relationship Id="rId10" Type="http://schemas.openxmlformats.org/officeDocument/2006/relationships/image" Target="../media/image4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11" Type="http://schemas.openxmlformats.org/officeDocument/2006/relationships/image" Target="../media/image21.png"/><Relationship Id="rId22" Type="http://schemas.openxmlformats.org/officeDocument/2006/relationships/image" Target="../media/image34.png"/><Relationship Id="rId10" Type="http://schemas.openxmlformats.org/officeDocument/2006/relationships/image" Target="../media/image20.png"/><Relationship Id="rId21" Type="http://schemas.openxmlformats.org/officeDocument/2006/relationships/image" Target="../media/image32.png"/><Relationship Id="rId13" Type="http://schemas.openxmlformats.org/officeDocument/2006/relationships/image" Target="../media/image22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6.png"/><Relationship Id="rId4" Type="http://schemas.openxmlformats.org/officeDocument/2006/relationships/image" Target="../media/image88.png"/><Relationship Id="rId9" Type="http://schemas.openxmlformats.org/officeDocument/2006/relationships/image" Target="../media/image16.png"/><Relationship Id="rId15" Type="http://schemas.openxmlformats.org/officeDocument/2006/relationships/image" Target="../media/image18.png"/><Relationship Id="rId14" Type="http://schemas.openxmlformats.org/officeDocument/2006/relationships/image" Target="../media/image24.png"/><Relationship Id="rId17" Type="http://schemas.openxmlformats.org/officeDocument/2006/relationships/image" Target="../media/image25.png"/><Relationship Id="rId16" Type="http://schemas.openxmlformats.org/officeDocument/2006/relationships/image" Target="../media/image26.png"/><Relationship Id="rId5" Type="http://schemas.openxmlformats.org/officeDocument/2006/relationships/image" Target="../media/image12.png"/><Relationship Id="rId19" Type="http://schemas.openxmlformats.org/officeDocument/2006/relationships/image" Target="../media/image30.png"/><Relationship Id="rId6" Type="http://schemas.openxmlformats.org/officeDocument/2006/relationships/image" Target="../media/image13.png"/><Relationship Id="rId18" Type="http://schemas.openxmlformats.org/officeDocument/2006/relationships/image" Target="../media/image31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43.png"/><Relationship Id="rId13" Type="http://schemas.openxmlformats.org/officeDocument/2006/relationships/image" Target="../media/image44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3.png"/><Relationship Id="rId4" Type="http://schemas.openxmlformats.org/officeDocument/2006/relationships/image" Target="../media/image92.png"/><Relationship Id="rId9" Type="http://schemas.openxmlformats.org/officeDocument/2006/relationships/image" Target="../media/image37.png"/><Relationship Id="rId15" Type="http://schemas.openxmlformats.org/officeDocument/2006/relationships/image" Target="../media/image45.png"/><Relationship Id="rId14" Type="http://schemas.openxmlformats.org/officeDocument/2006/relationships/image" Target="../media/image42.png"/><Relationship Id="rId17" Type="http://schemas.openxmlformats.org/officeDocument/2006/relationships/image" Target="../media/image46.png"/><Relationship Id="rId16" Type="http://schemas.openxmlformats.org/officeDocument/2006/relationships/image" Target="../media/image49.png"/><Relationship Id="rId5" Type="http://schemas.openxmlformats.org/officeDocument/2006/relationships/image" Target="../media/image35.png"/><Relationship Id="rId19" Type="http://schemas.openxmlformats.org/officeDocument/2006/relationships/image" Target="../media/image58.png"/><Relationship Id="rId6" Type="http://schemas.openxmlformats.org/officeDocument/2006/relationships/image" Target="../media/image36.png"/><Relationship Id="rId18" Type="http://schemas.openxmlformats.org/officeDocument/2006/relationships/image" Target="../media/image47.png"/><Relationship Id="rId7" Type="http://schemas.openxmlformats.org/officeDocument/2006/relationships/image" Target="../media/image39.png"/><Relationship Id="rId8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png"/><Relationship Id="rId11" Type="http://schemas.openxmlformats.org/officeDocument/2006/relationships/image" Target="../media/image53.png"/><Relationship Id="rId10" Type="http://schemas.openxmlformats.org/officeDocument/2006/relationships/image" Target="../media/image67.png"/><Relationship Id="rId13" Type="http://schemas.openxmlformats.org/officeDocument/2006/relationships/image" Target="../media/image54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6.png"/><Relationship Id="rId4" Type="http://schemas.openxmlformats.org/officeDocument/2006/relationships/image" Target="../media/image104.png"/><Relationship Id="rId9" Type="http://schemas.openxmlformats.org/officeDocument/2006/relationships/image" Target="../media/image51.png"/><Relationship Id="rId15" Type="http://schemas.openxmlformats.org/officeDocument/2006/relationships/image" Target="../media/image55.png"/><Relationship Id="rId14" Type="http://schemas.openxmlformats.org/officeDocument/2006/relationships/image" Target="../media/image66.png"/><Relationship Id="rId17" Type="http://schemas.openxmlformats.org/officeDocument/2006/relationships/image" Target="../media/image64.png"/><Relationship Id="rId16" Type="http://schemas.openxmlformats.org/officeDocument/2006/relationships/image" Target="../media/image60.png"/><Relationship Id="rId5" Type="http://schemas.openxmlformats.org/officeDocument/2006/relationships/image" Target="../media/image48.png"/><Relationship Id="rId19" Type="http://schemas.openxmlformats.org/officeDocument/2006/relationships/image" Target="../media/image237.png"/><Relationship Id="rId6" Type="http://schemas.openxmlformats.org/officeDocument/2006/relationships/image" Target="../media/image197.png"/><Relationship Id="rId18" Type="http://schemas.openxmlformats.org/officeDocument/2006/relationships/image" Target="../media/image68.png"/><Relationship Id="rId7" Type="http://schemas.openxmlformats.org/officeDocument/2006/relationships/image" Target="../media/image56.png"/><Relationship Id="rId8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png"/><Relationship Id="rId10" Type="http://schemas.openxmlformats.org/officeDocument/2006/relationships/image" Target="../media/image84.png"/><Relationship Id="rId13" Type="http://schemas.openxmlformats.org/officeDocument/2006/relationships/image" Target="../media/image96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3.png"/><Relationship Id="rId4" Type="http://schemas.openxmlformats.org/officeDocument/2006/relationships/image" Target="../media/image72.png"/><Relationship Id="rId9" Type="http://schemas.openxmlformats.org/officeDocument/2006/relationships/image" Target="../media/image80.png"/><Relationship Id="rId15" Type="http://schemas.openxmlformats.org/officeDocument/2006/relationships/image" Target="../media/image100.png"/><Relationship Id="rId14" Type="http://schemas.openxmlformats.org/officeDocument/2006/relationships/image" Target="../media/image95.png"/><Relationship Id="rId17" Type="http://schemas.openxmlformats.org/officeDocument/2006/relationships/image" Target="../media/image103.png"/><Relationship Id="rId16" Type="http://schemas.openxmlformats.org/officeDocument/2006/relationships/image" Target="../media/image10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4.png"/><Relationship Id="rId11" Type="http://schemas.openxmlformats.org/officeDocument/2006/relationships/image" Target="../media/image113.png"/><Relationship Id="rId22" Type="http://schemas.openxmlformats.org/officeDocument/2006/relationships/image" Target="../media/image135.png"/><Relationship Id="rId10" Type="http://schemas.openxmlformats.org/officeDocument/2006/relationships/image" Target="../media/image126.png"/><Relationship Id="rId21" Type="http://schemas.openxmlformats.org/officeDocument/2006/relationships/image" Target="../media/image136.png"/><Relationship Id="rId13" Type="http://schemas.openxmlformats.org/officeDocument/2006/relationships/image" Target="../media/image120.png"/><Relationship Id="rId24" Type="http://schemas.openxmlformats.org/officeDocument/2006/relationships/image" Target="../media/image185.png"/><Relationship Id="rId12" Type="http://schemas.openxmlformats.org/officeDocument/2006/relationships/image" Target="../media/image118.png"/><Relationship Id="rId23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6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5" Type="http://schemas.openxmlformats.org/officeDocument/2006/relationships/image" Target="../media/image124.png"/><Relationship Id="rId14" Type="http://schemas.openxmlformats.org/officeDocument/2006/relationships/image" Target="../media/image121.png"/><Relationship Id="rId17" Type="http://schemas.openxmlformats.org/officeDocument/2006/relationships/image" Target="../media/image129.png"/><Relationship Id="rId16" Type="http://schemas.openxmlformats.org/officeDocument/2006/relationships/image" Target="../media/image125.png"/><Relationship Id="rId5" Type="http://schemas.openxmlformats.org/officeDocument/2006/relationships/image" Target="../media/image105.png"/><Relationship Id="rId19" Type="http://schemas.openxmlformats.org/officeDocument/2006/relationships/image" Target="../media/image132.png"/><Relationship Id="rId6" Type="http://schemas.openxmlformats.org/officeDocument/2006/relationships/image" Target="../media/image106.png"/><Relationship Id="rId18" Type="http://schemas.openxmlformats.org/officeDocument/2006/relationships/image" Target="../media/image133.png"/><Relationship Id="rId7" Type="http://schemas.openxmlformats.org/officeDocument/2006/relationships/image" Target="../media/image110.png"/><Relationship Id="rId8" Type="http://schemas.openxmlformats.org/officeDocument/2006/relationships/image" Target="../media/image108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2.png"/><Relationship Id="rId11" Type="http://schemas.openxmlformats.org/officeDocument/2006/relationships/image" Target="../media/image151.png"/><Relationship Id="rId22" Type="http://schemas.openxmlformats.org/officeDocument/2006/relationships/image" Target="../media/image163.png"/><Relationship Id="rId10" Type="http://schemas.openxmlformats.org/officeDocument/2006/relationships/image" Target="../media/image149.png"/><Relationship Id="rId21" Type="http://schemas.openxmlformats.org/officeDocument/2006/relationships/image" Target="../media/image160.png"/><Relationship Id="rId13" Type="http://schemas.openxmlformats.org/officeDocument/2006/relationships/image" Target="../media/image154.png"/><Relationship Id="rId24" Type="http://schemas.openxmlformats.org/officeDocument/2006/relationships/image" Target="../media/image165.png"/><Relationship Id="rId12" Type="http://schemas.openxmlformats.org/officeDocument/2006/relationships/image" Target="../media/image152.png"/><Relationship Id="rId23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5" Type="http://schemas.openxmlformats.org/officeDocument/2006/relationships/image" Target="../media/image155.png"/><Relationship Id="rId14" Type="http://schemas.openxmlformats.org/officeDocument/2006/relationships/image" Target="../media/image153.png"/><Relationship Id="rId17" Type="http://schemas.openxmlformats.org/officeDocument/2006/relationships/image" Target="../media/image157.png"/><Relationship Id="rId16" Type="http://schemas.openxmlformats.org/officeDocument/2006/relationships/image" Target="../media/image156.png"/><Relationship Id="rId5" Type="http://schemas.openxmlformats.org/officeDocument/2006/relationships/image" Target="../media/image142.png"/><Relationship Id="rId19" Type="http://schemas.openxmlformats.org/officeDocument/2006/relationships/image" Target="../media/image158.png"/><Relationship Id="rId6" Type="http://schemas.openxmlformats.org/officeDocument/2006/relationships/image" Target="../media/image141.png"/><Relationship Id="rId18" Type="http://schemas.openxmlformats.org/officeDocument/2006/relationships/image" Target="../media/image159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2.png"/><Relationship Id="rId22" Type="http://schemas.openxmlformats.org/officeDocument/2006/relationships/image" Target="../media/image184.png"/><Relationship Id="rId21" Type="http://schemas.openxmlformats.org/officeDocument/2006/relationships/image" Target="../media/image183.png"/><Relationship Id="rId24" Type="http://schemas.openxmlformats.org/officeDocument/2006/relationships/image" Target="../media/image187.png"/><Relationship Id="rId23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6.png"/><Relationship Id="rId4" Type="http://schemas.openxmlformats.org/officeDocument/2006/relationships/image" Target="../media/image167.png"/><Relationship Id="rId9" Type="http://schemas.openxmlformats.org/officeDocument/2006/relationships/image" Target="../media/image55.png"/><Relationship Id="rId26" Type="http://schemas.openxmlformats.org/officeDocument/2006/relationships/image" Target="../media/image195.png"/><Relationship Id="rId25" Type="http://schemas.openxmlformats.org/officeDocument/2006/relationships/image" Target="../media/image189.png"/><Relationship Id="rId28" Type="http://schemas.openxmlformats.org/officeDocument/2006/relationships/image" Target="../media/image193.png"/><Relationship Id="rId27" Type="http://schemas.openxmlformats.org/officeDocument/2006/relationships/image" Target="../media/image190.png"/><Relationship Id="rId5" Type="http://schemas.openxmlformats.org/officeDocument/2006/relationships/image" Target="../media/image166.png"/><Relationship Id="rId6" Type="http://schemas.openxmlformats.org/officeDocument/2006/relationships/image" Target="../media/image168.png"/><Relationship Id="rId29" Type="http://schemas.openxmlformats.org/officeDocument/2006/relationships/image" Target="../media/image191.png"/><Relationship Id="rId7" Type="http://schemas.openxmlformats.org/officeDocument/2006/relationships/image" Target="../media/image173.png"/><Relationship Id="rId8" Type="http://schemas.openxmlformats.org/officeDocument/2006/relationships/image" Target="../media/image169.png"/><Relationship Id="rId11" Type="http://schemas.openxmlformats.org/officeDocument/2006/relationships/image" Target="../media/image172.png"/><Relationship Id="rId10" Type="http://schemas.openxmlformats.org/officeDocument/2006/relationships/image" Target="../media/image171.png"/><Relationship Id="rId13" Type="http://schemas.openxmlformats.org/officeDocument/2006/relationships/image" Target="../media/image175.png"/><Relationship Id="rId12" Type="http://schemas.openxmlformats.org/officeDocument/2006/relationships/image" Target="../media/image174.png"/><Relationship Id="rId15" Type="http://schemas.openxmlformats.org/officeDocument/2006/relationships/image" Target="../media/image177.png"/><Relationship Id="rId14" Type="http://schemas.openxmlformats.org/officeDocument/2006/relationships/image" Target="../media/image176.png"/><Relationship Id="rId17" Type="http://schemas.openxmlformats.org/officeDocument/2006/relationships/image" Target="../media/image129.png"/><Relationship Id="rId16" Type="http://schemas.openxmlformats.org/officeDocument/2006/relationships/image" Target="../media/image178.png"/><Relationship Id="rId19" Type="http://schemas.openxmlformats.org/officeDocument/2006/relationships/image" Target="../media/image181.png"/><Relationship Id="rId18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3100" y="13716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8800" y="38100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248400"/>
            <a:ext cx="121920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"/>
          <p:cNvSpPr/>
          <p:nvPr/>
        </p:nvSpPr>
        <p:spPr>
          <a:xfrm>
            <a:off x="3569970" y="1762125"/>
            <a:ext cx="5052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4500"/>
              <a:buFont typeface="Montserrat"/>
              <a:buNone/>
            </a:pPr>
            <a:r>
              <a:rPr b="1" i="0" lang="en-US" sz="53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Insightify_Full</a:t>
            </a:r>
            <a:endParaRPr b="0" i="0" sz="5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4398645" y="3086100"/>
            <a:ext cx="339471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2250"/>
              <a:buFont typeface="Montserrat"/>
              <a:buNone/>
            </a:pPr>
            <a:r>
              <a:rPr b="1" i="0" lang="en-US" sz="265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AI Review Analyzer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3928599" y="4038600"/>
            <a:ext cx="4866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1" i="0" lang="en-US" sz="19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b="1" i="0" lang="en-US" sz="21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resented by: </a:t>
            </a:r>
            <a:r>
              <a:rPr b="1" i="0" lang="en-US" sz="21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Ghinwa Allaou</a:t>
            </a:r>
            <a:r>
              <a:rPr b="1" i="0" lang="en-US" sz="17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2741600" y="4476750"/>
            <a:ext cx="78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Open Sans"/>
              <a:buNone/>
            </a:pPr>
            <a:r>
              <a:rPr b="0" i="0" lang="en-US" sz="21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b="1" i="0" lang="en-US" sz="21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utor: Mulham Fetna, Mentor: Jaafer Mahfoud</a:t>
            </a:r>
            <a:endParaRPr b="1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2492673" y="5219700"/>
            <a:ext cx="7813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Open Sans"/>
              <a:buNone/>
            </a:pPr>
            <a:r>
              <a:rPr b="1" i="1" lang="en-US" sz="2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Women in Tech Program - Paper Airplanes</a:t>
            </a:r>
            <a:endParaRPr b="1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6901" y="648050"/>
            <a:ext cx="2516150" cy="22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6" name="Google Shape;4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1066800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00" y="1257300"/>
            <a:ext cx="304502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0" name="Google Shape;42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964" y="13906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2374850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2" name="Google Shape;422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300" y="2565350"/>
            <a:ext cx="34423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3045" y="26987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00" y="3682901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" y="3873401"/>
            <a:ext cx="28649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4173" y="4006751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4990951"/>
            <a:ext cx="5638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5300" y="5181451"/>
            <a:ext cx="30435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7390" y="5314801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0" name="Google Shape;430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48400" y="1066800"/>
            <a:ext cx="5638800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1" name="Google Shape;431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000" y="1714500"/>
            <a:ext cx="51816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2" name="Google Shape;432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841754" y="38100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727877" y="38100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4" name="Google Shape;434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673382" y="38100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5" name="Google Shape;435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056834" y="45148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6" name="Google Shape;436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681293" y="45148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7" name="Google Shape;437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298162" y="4514850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0"/>
          <p:cNvSpPr/>
          <p:nvPr/>
        </p:nvSpPr>
        <p:spPr>
          <a:xfrm>
            <a:off x="381000" y="209550"/>
            <a:ext cx="611594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Montserrat"/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Features — Insights and Outputs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952202" y="1257300"/>
            <a:ext cx="480089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0"/>
          <p:cNvSpPr/>
          <p:nvPr/>
        </p:nvSpPr>
        <p:spPr>
          <a:xfrm>
            <a:off x="952202" y="1600200"/>
            <a:ext cx="48008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Summarizes positive, negative, and neutral sentiment counts from review datasets, providing a quick overview of customer sentiment.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0"/>
          <p:cNvSpPr/>
          <p:nvPr/>
        </p:nvSpPr>
        <p:spPr>
          <a:xfrm>
            <a:off x="991939" y="2565350"/>
            <a:ext cx="571339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Keyword Identification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0"/>
          <p:cNvSpPr/>
          <p:nvPr/>
        </p:nvSpPr>
        <p:spPr>
          <a:xfrm>
            <a:off x="991939" y="2908250"/>
            <a:ext cx="476116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Highlights trending keywords and product mentions, helping identify the most discussed aspects in customer reviews.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0"/>
          <p:cNvSpPr/>
          <p:nvPr/>
        </p:nvSpPr>
        <p:spPr>
          <a:xfrm>
            <a:off x="934194" y="3873401"/>
            <a:ext cx="481890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Interactive Charts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0"/>
          <p:cNvSpPr/>
          <p:nvPr/>
        </p:nvSpPr>
        <p:spPr>
          <a:xfrm>
            <a:off x="934194" y="4216301"/>
            <a:ext cx="481890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Pr</a:t>
            </a: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ovides interactive visualizations for exploring patterns in review data, enabling users to drill down into specific aspects of customer feedback.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0"/>
          <p:cNvSpPr/>
          <p:nvPr/>
        </p:nvSpPr>
        <p:spPr>
          <a:xfrm>
            <a:off x="952054" y="5181451"/>
            <a:ext cx="480104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Output Storage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0"/>
          <p:cNvSpPr/>
          <p:nvPr/>
        </p:nvSpPr>
        <p:spPr>
          <a:xfrm>
            <a:off x="952054" y="5524351"/>
            <a:ext cx="480104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Saves analysis outputs for future comparison and reporting, allowing users to track sentiment trends and keyword evolution over time.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0"/>
          <p:cNvSpPr/>
          <p:nvPr/>
        </p:nvSpPr>
        <p:spPr>
          <a:xfrm>
            <a:off x="5958840" y="1295400"/>
            <a:ext cx="62179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Sample Interactive Chart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0"/>
          <p:cNvSpPr/>
          <p:nvPr/>
        </p:nvSpPr>
        <p:spPr>
          <a:xfrm>
            <a:off x="8032254" y="3771900"/>
            <a:ext cx="560427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Positive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0"/>
          <p:cNvSpPr/>
          <p:nvPr/>
        </p:nvSpPr>
        <p:spPr>
          <a:xfrm>
            <a:off x="8918377" y="3771900"/>
            <a:ext cx="6316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Negative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0"/>
          <p:cNvSpPr/>
          <p:nvPr/>
        </p:nvSpPr>
        <p:spPr>
          <a:xfrm>
            <a:off x="9863882" y="3771900"/>
            <a:ext cx="515957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Neutral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0"/>
          <p:cNvSpPr/>
          <p:nvPr/>
        </p:nvSpPr>
        <p:spPr>
          <a:xfrm>
            <a:off x="6477000" y="4191000"/>
            <a:ext cx="518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1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Output Export Options: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0"/>
          <p:cNvSpPr/>
          <p:nvPr/>
        </p:nvSpPr>
        <p:spPr>
          <a:xfrm>
            <a:off x="7247334" y="4495800"/>
            <a:ext cx="32914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CSV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0"/>
          <p:cNvSpPr/>
          <p:nvPr/>
        </p:nvSpPr>
        <p:spPr>
          <a:xfrm>
            <a:off x="8871793" y="4495800"/>
            <a:ext cx="320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PDF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0"/>
          <p:cNvSpPr/>
          <p:nvPr/>
        </p:nvSpPr>
        <p:spPr>
          <a:xfrm>
            <a:off x="10507712" y="4495800"/>
            <a:ext cx="6850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0" name="Google Shape;4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1" name="Google Shape;46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2" name="Google Shape;46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13335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160020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752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5" name="Google Shape;465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2938" y="188595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6" name="Google Shape;466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2028825"/>
            <a:ext cx="571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7" name="Google Shape;467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37671" y="160020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8" name="Google Shape;468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90071" y="1752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61521" y="18859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4800" y="280035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29527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2938" y="30861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228975"/>
            <a:ext cx="571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37671" y="2705100"/>
            <a:ext cx="463287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90071" y="29527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247233" y="30861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4095750"/>
            <a:ext cx="46328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42481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14363" y="43815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4524375"/>
            <a:ext cx="571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37671" y="4000500"/>
            <a:ext cx="463287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2" name="Google Shape;482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90071" y="42481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3" name="Google Shape;483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232946" y="43815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4" name="Google Shape;484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1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Challenges and Solutions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1"/>
          <p:cNvSpPr/>
          <p:nvPr/>
        </p:nvSpPr>
        <p:spPr>
          <a:xfrm>
            <a:off x="-853440" y="990600"/>
            <a:ext cx="138988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Technical hurdles overcome to create an efficient AI review analysis tool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1"/>
          <p:cNvSpPr/>
          <p:nvPr/>
        </p:nvSpPr>
        <p:spPr>
          <a:xfrm>
            <a:off x="1181100" y="1771650"/>
            <a:ext cx="330059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Processing Large Datasets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1"/>
          <p:cNvSpPr/>
          <p:nvPr/>
        </p:nvSpPr>
        <p:spPr>
          <a:xfrm>
            <a:off x="1181100" y="2076450"/>
            <a:ext cx="330059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Efficiently handling large review datasets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1"/>
          <p:cNvSpPr/>
          <p:nvPr/>
        </p:nvSpPr>
        <p:spPr>
          <a:xfrm>
            <a:off x="5813971" y="1771650"/>
            <a:ext cx="43173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Optimized Data Handling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1"/>
          <p:cNvSpPr/>
          <p:nvPr/>
        </p:nvSpPr>
        <p:spPr>
          <a:xfrm>
            <a:off x="5813971" y="2076450"/>
            <a:ext cx="43173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Used pandas and numpy for efficient data processing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1"/>
          <p:cNvSpPr/>
          <p:nvPr/>
        </p:nvSpPr>
        <p:spPr>
          <a:xfrm>
            <a:off x="1181100" y="2971800"/>
            <a:ext cx="357753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AI Integration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1"/>
          <p:cNvSpPr/>
          <p:nvPr/>
        </p:nvSpPr>
        <p:spPr>
          <a:xfrm>
            <a:off x="1181100" y="3276600"/>
            <a:ext cx="42930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Integrating local BERT model with Flask and FastAPI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1"/>
          <p:cNvSpPr/>
          <p:nvPr/>
        </p:nvSpPr>
        <p:spPr>
          <a:xfrm>
            <a:off x="5813971" y="2857500"/>
            <a:ext cx="432500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Modular Architecture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1"/>
          <p:cNvSpPr/>
          <p:nvPr/>
        </p:nvSpPr>
        <p:spPr>
          <a:xfrm>
            <a:off x="5813971" y="3162300"/>
            <a:ext cx="360417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Separated AI tasks into modules for seamless integration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1"/>
          <p:cNvSpPr/>
          <p:nvPr/>
        </p:nvSpPr>
        <p:spPr>
          <a:xfrm>
            <a:off x="1181100" y="4267200"/>
            <a:ext cx="417766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Interactive Visualizations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1"/>
          <p:cNvSpPr/>
          <p:nvPr/>
        </p:nvSpPr>
        <p:spPr>
          <a:xfrm>
            <a:off x="1181100" y="4572000"/>
            <a:ext cx="417766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Generating dynamic visualizations from review data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1"/>
          <p:cNvSpPr/>
          <p:nvPr/>
        </p:nvSpPr>
        <p:spPr>
          <a:xfrm>
            <a:off x="5813971" y="4152900"/>
            <a:ext cx="432500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Scalable Visualization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1"/>
          <p:cNvSpPr/>
          <p:nvPr/>
        </p:nvSpPr>
        <p:spPr>
          <a:xfrm>
            <a:off x="5813971" y="4457700"/>
            <a:ext cx="360417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Implemented Plotly and wordcloud for dynamic 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1"/>
          <p:cNvSpPr/>
          <p:nvPr/>
        </p:nvSpPr>
        <p:spPr>
          <a:xfrm>
            <a:off x="381000" y="6591300"/>
            <a:ext cx="25971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1"/>
          <p:cNvSpPr/>
          <p:nvPr/>
        </p:nvSpPr>
        <p:spPr>
          <a:xfrm>
            <a:off x="11477179" y="6591300"/>
            <a:ext cx="4005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11/16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6" name="Google Shape;5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7" name="Google Shape;50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8" name="Google Shape;50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066800"/>
            <a:ext cx="11430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9" name="Google Shape;50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25146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0" name="Google Shape;51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2743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1" name="Google Shape;51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375" y="28575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2" name="Google Shape;51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400" y="25146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3" name="Google Shape;513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0" y="2743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4" name="Google Shape;514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19875" y="28575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5" name="Google Shape;51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40767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6" name="Google Shape;516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43053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7" name="Google Shape;517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3425" y="4419600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8" name="Google Shape;51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400" y="4076700"/>
            <a:ext cx="5562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9" name="Google Shape;519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77000" y="43053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0" name="Google Shape;520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81775" y="44196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1" name="Google Shape;521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2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Added Value and Innovation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2"/>
          <p:cNvSpPr/>
          <p:nvPr/>
        </p:nvSpPr>
        <p:spPr>
          <a:xfrm>
            <a:off x="1333500" y="27432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Montserrat"/>
                <a:ea typeface="Montserrat"/>
                <a:cs typeface="Montserrat"/>
                <a:sym typeface="Montserrat"/>
              </a:rPr>
              <a:t>Dual AI Sentiment Analysis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2"/>
          <p:cNvSpPr/>
          <p:nvPr/>
        </p:nvSpPr>
        <p:spPr>
          <a:xfrm>
            <a:off x="1333500" y="30861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VADER for quick results, BERT for deep understanding - combining speed and accuracy for comprehensive insights.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2"/>
          <p:cNvSpPr/>
          <p:nvPr/>
        </p:nvSpPr>
        <p:spPr>
          <a:xfrm>
            <a:off x="7200900" y="27432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115E59"/>
                </a:solidFill>
                <a:latin typeface="Montserrat"/>
                <a:ea typeface="Montserrat"/>
                <a:cs typeface="Montserrat"/>
                <a:sym typeface="Montserrat"/>
              </a:rPr>
              <a:t>Multiple File Format Support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2"/>
          <p:cNvSpPr/>
          <p:nvPr/>
        </p:nvSpPr>
        <p:spPr>
          <a:xfrm>
            <a:off x="7200900" y="30861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Accepts CSV, Excel, and JSON uploads - ensuring compatibility with various data sources and workflows.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2"/>
          <p:cNvSpPr/>
          <p:nvPr/>
        </p:nvSpPr>
        <p:spPr>
          <a:xfrm>
            <a:off x="1333500" y="43053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Interactive, Exportable Insights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2"/>
          <p:cNvSpPr/>
          <p:nvPr/>
        </p:nvSpPr>
        <p:spPr>
          <a:xfrm>
            <a:off x="1333500" y="46482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Generate interactive charts and export results to CSV, PDF, or database for comprehensive analysis.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2"/>
          <p:cNvSpPr/>
          <p:nvPr/>
        </p:nvSpPr>
        <p:spPr>
          <a:xfrm>
            <a:off x="7200900" y="4305300"/>
            <a:ext cx="5257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0A3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3730A3"/>
                </a:solidFill>
                <a:latin typeface="Montserrat"/>
                <a:ea typeface="Montserrat"/>
                <a:cs typeface="Montserrat"/>
                <a:sym typeface="Montserrat"/>
              </a:rPr>
              <a:t>Bridging the Data Gap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2"/>
          <p:cNvSpPr/>
          <p:nvPr/>
        </p:nvSpPr>
        <p:spPr>
          <a:xfrm>
            <a:off x="7200900" y="4648200"/>
            <a:ext cx="438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Empower non-technical users with AI-driven insights, making data science accessible to everyone.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2"/>
          <p:cNvSpPr/>
          <p:nvPr/>
        </p:nvSpPr>
        <p:spPr>
          <a:xfrm>
            <a:off x="381000" y="6591300"/>
            <a:ext cx="302716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Women in Tech Program - Paper Airplanes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2"/>
          <p:cNvSpPr/>
          <p:nvPr/>
        </p:nvSpPr>
        <p:spPr>
          <a:xfrm>
            <a:off x="11477179" y="6591300"/>
            <a:ext cx="40058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12/16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8" name="Google Shape;5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9" name="Google Shape;53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0" name="Google Shape;54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1" name="Google Shape;54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2575" y="2566988"/>
            <a:ext cx="4000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2" name="Google Shape;54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6875" y="2681288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3" name="Google Shape;543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37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4" name="Google Shape;54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67125" y="2566988"/>
            <a:ext cx="5143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5" name="Google Shape;545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81425" y="2681288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6" name="Google Shape;546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054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7" name="Google Shape;547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7400" y="2566988"/>
            <a:ext cx="4572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8" name="Google Shape;548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81700" y="268128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9" name="Google Shape;549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771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0" name="Google Shape;550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24812" y="2566988"/>
            <a:ext cx="4857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1" name="Google Shape;551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139112" y="2681288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2" name="Google Shape;552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448800" y="2376488"/>
            <a:ext cx="19812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3" name="Google Shape;553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210800" y="2566988"/>
            <a:ext cx="4572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4" name="Google Shape;554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325100" y="268128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5" name="Google Shape;555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190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6" name="Google Shape;556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6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7" name="Google Shape;557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762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8" name="Google Shape;558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048750" y="2705100"/>
            <a:ext cx="1143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9" name="Google Shape;559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1000" y="5257800"/>
            <a:ext cx="11430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0" name="Google Shape;560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3400" y="5457825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1" name="Google Shape;561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3400" y="5791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2" name="Google Shape;562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292501" y="5791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3" name="Google Shape;563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051750" y="5791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4" name="Google Shape;564;p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3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Live Demonstration Plan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3"/>
          <p:cNvSpPr/>
          <p:nvPr/>
        </p:nvSpPr>
        <p:spPr>
          <a:xfrm>
            <a:off x="381000" y="10668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See Insightify_Full in action with a complete workflow demonstration: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3"/>
          <p:cNvSpPr/>
          <p:nvPr/>
        </p:nvSpPr>
        <p:spPr>
          <a:xfrm>
            <a:off x="7924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1. Upload Dataset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3"/>
          <p:cNvSpPr/>
          <p:nvPr/>
        </p:nvSpPr>
        <p:spPr>
          <a:xfrm>
            <a:off x="9525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Upload CSV/Excel/JSON review data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3"/>
          <p:cNvSpPr/>
          <p:nvPr/>
        </p:nvSpPr>
        <p:spPr>
          <a:xfrm>
            <a:off x="29641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2. Data Processing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3"/>
          <p:cNvSpPr/>
          <p:nvPr/>
        </p:nvSpPr>
        <p:spPr>
          <a:xfrm>
            <a:off x="31242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Auto-detect review column &amp; clean data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3"/>
          <p:cNvSpPr/>
          <p:nvPr/>
        </p:nvSpPr>
        <p:spPr>
          <a:xfrm>
            <a:off x="51358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3. Analysis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3"/>
          <p:cNvSpPr/>
          <p:nvPr/>
        </p:nvSpPr>
        <p:spPr>
          <a:xfrm>
            <a:off x="52959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Run sentiment analysis &amp; extract keywords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3"/>
          <p:cNvSpPr/>
          <p:nvPr/>
        </p:nvSpPr>
        <p:spPr>
          <a:xfrm>
            <a:off x="73075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4. Visualization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3"/>
          <p:cNvSpPr/>
          <p:nvPr/>
        </p:nvSpPr>
        <p:spPr>
          <a:xfrm>
            <a:off x="74676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Display interactive plots &amp; word cloud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3"/>
          <p:cNvSpPr/>
          <p:nvPr/>
        </p:nvSpPr>
        <p:spPr>
          <a:xfrm>
            <a:off x="9479280" y="3224213"/>
            <a:ext cx="19202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5. Export Results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3"/>
          <p:cNvSpPr/>
          <p:nvPr/>
        </p:nvSpPr>
        <p:spPr>
          <a:xfrm>
            <a:off x="9639300" y="3567113"/>
            <a:ext cx="160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Export to CSV &amp; store in database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3"/>
          <p:cNvSpPr/>
          <p:nvPr/>
        </p:nvSpPr>
        <p:spPr>
          <a:xfrm>
            <a:off x="742950" y="5410200"/>
            <a:ext cx="11125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Key Demonstration Highlights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3"/>
          <p:cNvSpPr/>
          <p:nvPr/>
        </p:nvSpPr>
        <p:spPr>
          <a:xfrm>
            <a:off x="762000" y="5753100"/>
            <a:ext cx="278320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Dual AI analysis (VADER + BERT)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3"/>
          <p:cNvSpPr/>
          <p:nvPr/>
        </p:nvSpPr>
        <p:spPr>
          <a:xfrm>
            <a:off x="4521101" y="5753100"/>
            <a:ext cx="198221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Interactive visualizations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3"/>
          <p:cNvSpPr/>
          <p:nvPr/>
        </p:nvSpPr>
        <p:spPr>
          <a:xfrm>
            <a:off x="8280350" y="5753100"/>
            <a:ext cx="2503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Export options (CSV, PDF, DB)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3"/>
          <p:cNvSpPr/>
          <p:nvPr/>
        </p:nvSpPr>
        <p:spPr>
          <a:xfrm>
            <a:off x="381000" y="6591300"/>
            <a:ext cx="25971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3"/>
          <p:cNvSpPr/>
          <p:nvPr/>
        </p:nvSpPr>
        <p:spPr>
          <a:xfrm>
            <a:off x="10980539" y="6591300"/>
            <a:ext cx="99655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Page 13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8" name="Google Shape;5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9" name="Google Shape;58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0" name="Google Shape;59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638300"/>
            <a:ext cx="5562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1" name="Google Shape;59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866900"/>
            <a:ext cx="324743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2" name="Google Shape;59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146" y="1981200"/>
            <a:ext cx="2476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3" name="Google Shape;59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8400" y="1638300"/>
            <a:ext cx="5562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4" name="Google Shape;594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0" y="1866900"/>
            <a:ext cx="31477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5" name="Google Shape;595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91436" y="19812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6" name="Google Shape;596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000" y="3238500"/>
            <a:ext cx="55626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7" name="Google Shape;597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9600" y="3467100"/>
            <a:ext cx="3619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8" name="Google Shape;598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35814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9" name="Google Shape;599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48400" y="3238500"/>
            <a:ext cx="55626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0" name="Google Shape;600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77000" y="3467100"/>
            <a:ext cx="296912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1" name="Google Shape;601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15844" y="35814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2" name="Google Shape;602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6438900"/>
            <a:ext cx="121920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4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Enhancements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4"/>
          <p:cNvSpPr/>
          <p:nvPr/>
        </p:nvSpPr>
        <p:spPr>
          <a:xfrm>
            <a:off x="381000" y="10668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Planned improvements to enhance Insightify_Full's capabilities and user experience: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4"/>
          <p:cNvSpPr/>
          <p:nvPr/>
        </p:nvSpPr>
        <p:spPr>
          <a:xfrm>
            <a:off x="1086743" y="1866900"/>
            <a:ext cx="555390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Optimize for Larger Datasets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4"/>
          <p:cNvSpPr/>
          <p:nvPr/>
        </p:nvSpPr>
        <p:spPr>
          <a:xfrm>
            <a:off x="1086743" y="2247900"/>
            <a:ext cx="462825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Enhance processing capabilities to handle thousands of reviews efficiently, enabling analysis of larger business datasets.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4"/>
          <p:cNvSpPr/>
          <p:nvPr/>
        </p:nvSpPr>
        <p:spPr>
          <a:xfrm>
            <a:off x="6944171" y="1866900"/>
            <a:ext cx="556587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Engine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4"/>
          <p:cNvSpPr/>
          <p:nvPr/>
        </p:nvSpPr>
        <p:spPr>
          <a:xfrm>
            <a:off x="6944171" y="2247900"/>
            <a:ext cx="463822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Implement a product recommendation system based on sentiment trends and user preferences derived from review analysis.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4"/>
          <p:cNvSpPr/>
          <p:nvPr/>
        </p:nvSpPr>
        <p:spPr>
          <a:xfrm>
            <a:off x="1123950" y="3467100"/>
            <a:ext cx="55092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Multi-language Support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4"/>
          <p:cNvSpPr/>
          <p:nvPr/>
        </p:nvSpPr>
        <p:spPr>
          <a:xfrm>
            <a:off x="1123950" y="3848100"/>
            <a:ext cx="4591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Add support for global e-commerce reviews by enabling analysis of reviews in multiple languages beyond English.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4"/>
          <p:cNvSpPr/>
          <p:nvPr/>
        </p:nvSpPr>
        <p:spPr>
          <a:xfrm>
            <a:off x="6926312" y="3467100"/>
            <a:ext cx="558730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Mobile-friendly Interface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4"/>
          <p:cNvSpPr/>
          <p:nvPr/>
        </p:nvSpPr>
        <p:spPr>
          <a:xfrm>
            <a:off x="6926312" y="3848100"/>
            <a:ext cx="46560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Develop a responsive design allowing users to perform review analysis and access insights on mobile devices for on-the-go analysis.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4"/>
          <p:cNvSpPr/>
          <p:nvPr/>
        </p:nvSpPr>
        <p:spPr>
          <a:xfrm>
            <a:off x="381000" y="6553200"/>
            <a:ext cx="25971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4"/>
          <p:cNvSpPr/>
          <p:nvPr/>
        </p:nvSpPr>
        <p:spPr>
          <a:xfrm>
            <a:off x="10980539" y="6553200"/>
            <a:ext cx="99655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Page 14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0" name="Google Shape;6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1" name="Google Shape;6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2" name="Google Shape;62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990600"/>
            <a:ext cx="556260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3" name="Google Shape;62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219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4" name="Google Shape;62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9613" y="13335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5" name="Google Shape;62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20574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6" name="Google Shape;62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2400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7" name="Google Shape;62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3086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8" name="Google Shape;62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3771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9" name="Google Shape;62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5334000"/>
            <a:ext cx="5105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0" name="Google Shape;63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5800" y="5438775"/>
            <a:ext cx="1428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1" name="Google Shape;631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36514" y="5667375"/>
            <a:ext cx="1428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2" name="Google Shape;63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4600" y="990600"/>
            <a:ext cx="556260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3" name="Google Shape;633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53200" y="12192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4" name="Google Shape;634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57975" y="13335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5" name="Google Shape;635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53200" y="20574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6" name="Google Shape;636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53200" y="2476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7" name="Google Shape;637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681788" y="25527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8" name="Google Shape;638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53200" y="3238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9" name="Google Shape;639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667500" y="33147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0" name="Google Shape;640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53200" y="4000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1" name="Google Shape;641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638925" y="40767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2" name="Google Shape;642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176492" y="5562600"/>
            <a:ext cx="3858816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3" name="Google Shape;643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405092" y="5667375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4" name="Google Shape;644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5"/>
          <p:cNvSpPr/>
          <p:nvPr/>
        </p:nvSpPr>
        <p:spPr>
          <a:xfrm>
            <a:off x="381000" y="1524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 and Acknowledgments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5"/>
          <p:cNvSpPr/>
          <p:nvPr/>
        </p:nvSpPr>
        <p:spPr>
          <a:xfrm>
            <a:off x="1257300" y="1352550"/>
            <a:ext cx="14935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5"/>
          <p:cNvSpPr/>
          <p:nvPr/>
        </p:nvSpPr>
        <p:spPr>
          <a:xfrm>
            <a:off x="800100" y="2362200"/>
            <a:ext cx="483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Insightify_Full simplifies review analysis for mid-size datasets, making complex data accessible.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5"/>
          <p:cNvSpPr/>
          <p:nvPr/>
        </p:nvSpPr>
        <p:spPr>
          <a:xfrm>
            <a:off x="800100" y="3048000"/>
            <a:ext cx="483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Combines AI, NLP, and visualization to transform raw reviews into actionable insights.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5"/>
          <p:cNvSpPr/>
          <p:nvPr/>
        </p:nvSpPr>
        <p:spPr>
          <a:xfrm>
            <a:off x="800100" y="3733800"/>
            <a:ext cx="483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Enables data-driven decision-making without requiring programming expertise.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5"/>
          <p:cNvSpPr/>
          <p:nvPr/>
        </p:nvSpPr>
        <p:spPr>
          <a:xfrm>
            <a:off x="904875" y="5334000"/>
            <a:ext cx="5105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 Every insight represents a curious mind's dedication to knowledge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5"/>
          <p:cNvSpPr/>
          <p:nvPr/>
        </p:nvSpPr>
        <p:spPr>
          <a:xfrm>
            <a:off x="7277100" y="1352550"/>
            <a:ext cx="242369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Acknowledgments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5"/>
          <p:cNvSpPr/>
          <p:nvPr/>
        </p:nvSpPr>
        <p:spPr>
          <a:xfrm>
            <a:off x="7162800" y="2438400"/>
            <a:ext cx="121518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Tutor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5"/>
          <p:cNvSpPr/>
          <p:nvPr/>
        </p:nvSpPr>
        <p:spPr>
          <a:xfrm>
            <a:off x="7162800" y="2705100"/>
            <a:ext cx="145821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Mulham Fetna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5"/>
          <p:cNvSpPr/>
          <p:nvPr/>
        </p:nvSpPr>
        <p:spPr>
          <a:xfrm>
            <a:off x="7162800" y="3200400"/>
            <a:ext cx="151536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Mentor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5"/>
          <p:cNvSpPr/>
          <p:nvPr/>
        </p:nvSpPr>
        <p:spPr>
          <a:xfrm>
            <a:off x="7162800" y="3467100"/>
            <a:ext cx="181844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Jaafer Mahfoud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5"/>
          <p:cNvSpPr/>
          <p:nvPr/>
        </p:nvSpPr>
        <p:spPr>
          <a:xfrm>
            <a:off x="7162800" y="3962400"/>
            <a:ext cx="358407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5"/>
          <p:cNvSpPr/>
          <p:nvPr/>
        </p:nvSpPr>
        <p:spPr>
          <a:xfrm>
            <a:off x="7162800" y="4229100"/>
            <a:ext cx="43008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Women in Tech Program - Paper Airplanes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5"/>
          <p:cNvSpPr/>
          <p:nvPr/>
        </p:nvSpPr>
        <p:spPr>
          <a:xfrm>
            <a:off x="6790611" y="5562600"/>
            <a:ext cx="463057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E59"/>
                </a:solidFill>
                <a:latin typeface="Arial"/>
                <a:ea typeface="Arial"/>
                <a:cs typeface="Arial"/>
                <a:sym typeface="Arial"/>
              </a:rPr>
              <a:t> Thank you for your guidance and support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5"/>
          <p:cNvSpPr/>
          <p:nvPr/>
        </p:nvSpPr>
        <p:spPr>
          <a:xfrm>
            <a:off x="381000" y="6553200"/>
            <a:ext cx="328683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5"/>
          <p:cNvSpPr/>
          <p:nvPr/>
        </p:nvSpPr>
        <p:spPr>
          <a:xfrm>
            <a:off x="11371808" y="6553200"/>
            <a:ext cx="52703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15/16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6" name="Google Shape;6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7" name="Google Shape;66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8" name="Google Shape;66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914400"/>
            <a:ext cx="57150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9" name="Google Shape;66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" y="10287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0" name="Google Shape;67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1430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1" name="Google Shape;671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100" y="15621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2" name="Google Shape;672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00" y="1866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3" name="Google Shape;673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8600" y="2324100"/>
            <a:ext cx="5715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4" name="Google Shape;67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" y="24384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5" name="Google Shape;675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7200" y="2552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6" name="Google Shape;676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100" y="2971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7" name="Google Shape;677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0100" y="32766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8" name="Google Shape;678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0100" y="35814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9" name="Google Shape;679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0100" y="38862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0" name="Google Shape;680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48400" y="914400"/>
            <a:ext cx="5715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1" name="Google Shape;681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2700" y="10287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2" name="Google Shape;682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86525" y="11430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3" name="Google Shape;683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819900" y="1562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4" name="Google Shape;684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819900" y="1866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5" name="Google Shape;685;p1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819900" y="21717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6" name="Google Shape;68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2628900"/>
            <a:ext cx="57150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7" name="Google Shape;687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2700" y="27432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8" name="Google Shape;688;p1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467475" y="28575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9" name="Google Shape;689;p1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19900" y="32766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0" name="Google Shape;690;p1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819900" y="35814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1" name="Google Shape;691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48400" y="4038600"/>
            <a:ext cx="5715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2" name="Google Shape;692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2700" y="41529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3" name="Google Shape;693;p1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477000" y="4267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4" name="Google Shape;694;p1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819900" y="46863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5" name="Google Shape;695;p1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19900" y="49911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6" name="Google Shape;696;p1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819900" y="5295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7" name="Google Shape;697;p1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0" y="6515100"/>
            <a:ext cx="12192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6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6"/>
          <p:cNvSpPr/>
          <p:nvPr/>
        </p:nvSpPr>
        <p:spPr>
          <a:xfrm>
            <a:off x="838200" y="1066800"/>
            <a:ext cx="114353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6"/>
          <p:cNvSpPr/>
          <p:nvPr/>
        </p:nvSpPr>
        <p:spPr>
          <a:xfrm>
            <a:off x="1009650" y="1524000"/>
            <a:ext cx="9652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Flask (core)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6"/>
          <p:cNvSpPr/>
          <p:nvPr/>
        </p:nvSpPr>
        <p:spPr>
          <a:xfrm>
            <a:off x="990600" y="1828800"/>
            <a:ext cx="190077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FastAPI (AI integration)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6"/>
          <p:cNvSpPr/>
          <p:nvPr/>
        </p:nvSpPr>
        <p:spPr>
          <a:xfrm>
            <a:off x="838200" y="2476500"/>
            <a:ext cx="117354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AI &amp; NLP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6"/>
          <p:cNvSpPr/>
          <p:nvPr/>
        </p:nvSpPr>
        <p:spPr>
          <a:xfrm>
            <a:off x="1028700" y="2933700"/>
            <a:ext cx="229350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VADER (sentiment analysis)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6"/>
          <p:cNvSpPr/>
          <p:nvPr/>
        </p:nvSpPr>
        <p:spPr>
          <a:xfrm>
            <a:off x="1066800" y="3238500"/>
            <a:ext cx="173753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Transformers (BERT)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6"/>
          <p:cNvSpPr/>
          <p:nvPr/>
        </p:nvSpPr>
        <p:spPr>
          <a:xfrm>
            <a:off x="1066800" y="3543300"/>
            <a:ext cx="45398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NLTK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6"/>
          <p:cNvSpPr/>
          <p:nvPr/>
        </p:nvSpPr>
        <p:spPr>
          <a:xfrm>
            <a:off x="1066800" y="3848100"/>
            <a:ext cx="87403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scikit-learn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6"/>
          <p:cNvSpPr/>
          <p:nvPr/>
        </p:nvSpPr>
        <p:spPr>
          <a:xfrm>
            <a:off x="6858000" y="1066800"/>
            <a:ext cx="184415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Data Handling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6"/>
          <p:cNvSpPr/>
          <p:nvPr/>
        </p:nvSpPr>
        <p:spPr>
          <a:xfrm>
            <a:off x="7048500" y="1524000"/>
            <a:ext cx="6000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pandas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6"/>
          <p:cNvSpPr/>
          <p:nvPr/>
        </p:nvSpPr>
        <p:spPr>
          <a:xfrm>
            <a:off x="7010400" y="1828800"/>
            <a:ext cx="54899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numpy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6"/>
          <p:cNvSpPr/>
          <p:nvPr/>
        </p:nvSpPr>
        <p:spPr>
          <a:xfrm>
            <a:off x="7010400" y="2133600"/>
            <a:ext cx="73205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openpyxl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6"/>
          <p:cNvSpPr/>
          <p:nvPr/>
        </p:nvSpPr>
        <p:spPr>
          <a:xfrm>
            <a:off x="6858000" y="2781300"/>
            <a:ext cx="167181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Visualization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6"/>
          <p:cNvSpPr/>
          <p:nvPr/>
        </p:nvSpPr>
        <p:spPr>
          <a:xfrm>
            <a:off x="7048500" y="3238500"/>
            <a:ext cx="4471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Plotly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6"/>
          <p:cNvSpPr/>
          <p:nvPr/>
        </p:nvSpPr>
        <p:spPr>
          <a:xfrm>
            <a:off x="7086600" y="3543300"/>
            <a:ext cx="83367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wordcloud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6"/>
          <p:cNvSpPr/>
          <p:nvPr/>
        </p:nvSpPr>
        <p:spPr>
          <a:xfrm>
            <a:off x="6858000" y="4191000"/>
            <a:ext cx="31648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8A4FFF"/>
                </a:solidFill>
                <a:latin typeface="Open Sans"/>
                <a:ea typeface="Open Sans"/>
                <a:cs typeface="Open Sans"/>
                <a:sym typeface="Open Sans"/>
              </a:rPr>
              <a:t>Additional Technologies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6"/>
          <p:cNvSpPr/>
          <p:nvPr/>
        </p:nvSpPr>
        <p:spPr>
          <a:xfrm>
            <a:off x="7029450" y="4648200"/>
            <a:ext cx="106727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SQLAlchemy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6"/>
          <p:cNvSpPr/>
          <p:nvPr/>
        </p:nvSpPr>
        <p:spPr>
          <a:xfrm>
            <a:off x="7029450" y="4953000"/>
            <a:ext cx="78295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psycopg2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6"/>
          <p:cNvSpPr/>
          <p:nvPr/>
        </p:nvSpPr>
        <p:spPr>
          <a:xfrm>
            <a:off x="7010400" y="5257800"/>
            <a:ext cx="70151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requests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6"/>
          <p:cNvSpPr/>
          <p:nvPr/>
        </p:nvSpPr>
        <p:spPr>
          <a:xfrm>
            <a:off x="6896100" y="5562600"/>
            <a:ext cx="115907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python-dotenv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6"/>
          <p:cNvSpPr/>
          <p:nvPr/>
        </p:nvSpPr>
        <p:spPr>
          <a:xfrm>
            <a:off x="381000" y="6591300"/>
            <a:ext cx="302716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Women in Tech Program - Paper Airplanes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6"/>
          <p:cNvSpPr/>
          <p:nvPr/>
        </p:nvSpPr>
        <p:spPr>
          <a:xfrm>
            <a:off x="10980539" y="6591300"/>
            <a:ext cx="99655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16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" name="Google Shape;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013" y="571487"/>
            <a:ext cx="8534400" cy="5715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1976" y="259150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" name="Google Shape;3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4101" y="1715325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6325" y="38671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" name="Google Shape;3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3125" y="371475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43675" y="38671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" name="Google Shape;40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381000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" name="Google Shape;41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6010275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353800" y="3810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"/>
          <p:cNvSpPr/>
          <p:nvPr/>
        </p:nvSpPr>
        <p:spPr>
          <a:xfrm>
            <a:off x="381000" y="952500"/>
            <a:ext cx="630972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11285190" y="4381500"/>
            <a:ext cx="630972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1990438" y="1046925"/>
            <a:ext cx="73152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Every Woman Who Dares to Learn and Persevere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2438400" y="2743200"/>
            <a:ext cx="73152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project is the result of effort, sleepless nights, and continuous learning—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2438400" y="4362450"/>
            <a:ext cx="7315200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Like digging for gold, every insight may seem small but represents the persistence of a curious mind.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2438400" y="5210175"/>
            <a:ext cx="7315200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Every girl and woman striving to gain knowledge and assert her presence through learning and innovation is part of this journey.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9099500" y="6438900"/>
            <a:ext cx="33452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Women in Tech Program - Paper Airplanes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952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4097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" y="1524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1963" y="16287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25146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2900" y="26289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5775" y="27336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36195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2900" y="37338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1963" y="38385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24600" y="952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24600" y="14097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38900" y="1524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67488" y="1628775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24600" y="25146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38900" y="26289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581775" y="27336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24600" y="36195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38900" y="37338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567488" y="3838575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324600" y="4724400"/>
            <a:ext cx="5638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38900" y="48387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591300" y="4943475"/>
            <a:ext cx="1714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381000" y="1524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Objectives and Goals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571500" y="914400"/>
            <a:ext cx="56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Key Objectives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971550" y="15240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Develop AI Review Analyzer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971550" y="17907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Create a AI tool that processes textual review data from platforms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971550" y="26289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Extract Actionable Insights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971550" y="28956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Identify key insights, keywords, and sentiment trends from review datasets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971550" y="37338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Empower Non-Technical Users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971550" y="40005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Enable users without technical expertise to perform review analysis efficiently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6667500" y="914400"/>
            <a:ext cx="56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Measurable Goals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7067550" y="1524000"/>
            <a:ext cx="47815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User-Friendly Interface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7067550" y="17907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Build an intuitive interface using Flask and FastAPI for seamless user experience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7067550" y="26289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Multiple Data Format Support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7067550" y="28956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 support for CSV, Excel, and JSON file formats for flexible data input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7067550" y="3733800"/>
            <a:ext cx="57378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Interactive Visualizations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7067550" y="40005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Create plots, word clouds, and summaries to visualize insights effectively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7067550" y="4838700"/>
            <a:ext cx="47815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Results Storage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7067550" y="5105400"/>
            <a:ext cx="4781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 database storage for analysis results to enable future reference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381000" y="6553200"/>
            <a:ext cx="287607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1511409" y="6553200"/>
            <a:ext cx="359509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3/16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914400"/>
            <a:ext cx="5715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11430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6764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23622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27813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5067300"/>
            <a:ext cx="5257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" y="523875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95975" y="3181350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48400" y="914400"/>
            <a:ext cx="5715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77000" y="11430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77000" y="1676400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77000" y="2362200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000" y="3048000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77000" y="3733800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381000" y="1524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 and Proposed Solution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57250" y="1162050"/>
            <a:ext cx="301198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762000" y="1666875"/>
            <a:ext cx="43338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Companies struggle to analyze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volumes of textual reviews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efficiently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762000" y="2352675"/>
            <a:ext cx="5401211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tools require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technical skills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762000" y="2771775"/>
            <a:ext cx="4847034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about product sentiment, trends, and key terms are often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hidden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838200" y="5181600"/>
            <a:ext cx="188202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Target Audience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571500" y="5448300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Data analysts, product managers, researchers, e-commerce teams, and anyone needing actionable 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6810375" y="1162050"/>
            <a:ext cx="283517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15E59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781800" y="1666875"/>
            <a:ext cx="4825157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application enabling users to upload review data in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CSV, Excel, JSON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formats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6781800" y="2352675"/>
            <a:ext cx="472633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sentiment analysis using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VADER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(fast) and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(deep understanding)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781800" y="3038475"/>
            <a:ext cx="464849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Extraction of keywords and generation of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visualizations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781800" y="3724275"/>
            <a:ext cx="4714131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Summarization of insights and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 results</a:t>
            </a: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CSV, PDF, or database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381000" y="6553200"/>
            <a:ext cx="348543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Insightify_Full</a:t>
            </a: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— AI Review Analyzer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1468695" y="6553200"/>
            <a:ext cx="41076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4/16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7613" y="1019175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1524000"/>
            <a:ext cx="11582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676400"/>
            <a:ext cx="112776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9000" y="181927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39980" y="1819275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21717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2324100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21717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21717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26289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2781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26289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26289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30861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9600" y="32385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30861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30861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5433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9600" y="36957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35433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35433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4000500"/>
            <a:ext cx="11277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9600" y="41529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76600" y="4000500"/>
            <a:ext cx="4510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7580" y="4000500"/>
            <a:ext cx="39472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04800" y="4838700"/>
            <a:ext cx="115824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31218" y="5029200"/>
            <a:ext cx="1428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"/>
          <p:cNvSpPr/>
          <p:nvPr/>
        </p:nvSpPr>
        <p:spPr>
          <a:xfrm>
            <a:off x="304800" y="152400"/>
            <a:ext cx="1158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Competitive Advantage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304800" y="990600"/>
            <a:ext cx="1158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What Makes Our Solution Unique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685800" y="1676400"/>
            <a:ext cx="2819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3676650" y="1676400"/>
            <a:ext cx="451098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Insightify_Full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8235255" y="1676400"/>
            <a:ext cx="394722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Competitors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819150" y="228600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Ease of Use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3429000" y="21717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Intuitive upload and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7939980" y="2171700"/>
            <a:ext cx="47366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Often requires coding skills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876300" y="2743200"/>
            <a:ext cx="3017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Dual AI Sentiment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3429000" y="26289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VADER (fast) + local BERT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7939980" y="2628900"/>
            <a:ext cx="39472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Single-method tools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895350" y="3200400"/>
            <a:ext cx="3017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Visual 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3429000" y="30861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Interactive plots &amp; word clouds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7939980" y="3086100"/>
            <a:ext cx="39472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Limited visualization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895350" y="3657600"/>
            <a:ext cx="3017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Data Export Options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3429000" y="3543300"/>
            <a:ext cx="45109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CSV, PDF, database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7939980" y="3543300"/>
            <a:ext cx="39472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Usually manual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914400" y="411480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3429000" y="4000500"/>
            <a:ext cx="54131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Handles medium-sized datasets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7939980" y="4000500"/>
            <a:ext cx="47366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Many cannot scale well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-670560" y="4991100"/>
            <a:ext cx="135331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Our solution simplifies complex review analysis while providing flexibility, speed, and actionable insights.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304800" y="6591300"/>
            <a:ext cx="287607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11587609" y="6591300"/>
            <a:ext cx="359509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5/16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7" name="Google Shape;1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8382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7000" y="2133600"/>
            <a:ext cx="3048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000" y="2133600"/>
            <a:ext cx="30480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181100"/>
            <a:ext cx="35052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2625" y="14097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71688" y="1552575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28479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32670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36861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41052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43400" y="1181100"/>
            <a:ext cx="350520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62625" y="14097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24550" y="1552575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28479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31527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34575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38766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53400" y="1181100"/>
            <a:ext cx="35052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572625" y="14097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753600" y="1552575"/>
            <a:ext cx="304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28479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31527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34575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0" y="3762375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18073" y="6257925"/>
            <a:ext cx="1238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149953" y="6257925"/>
            <a:ext cx="1238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8A4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8A4FFF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1085404" y="2219325"/>
            <a:ext cx="288125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Open Sans"/>
                <a:ea typeface="Open Sans"/>
                <a:cs typeface="Open Sans"/>
                <a:sym typeface="Open Sans"/>
              </a:rPr>
              <a:t>User-Centered Design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971550" y="2790825"/>
            <a:ext cx="330362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Assessed user needs for review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971550" y="3095625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Designed simple interface for data uploading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971550" y="3629025"/>
            <a:ext cx="27951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Created intuitive analysis workflow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971550" y="3933825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Ensured accessibility for non-technical users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4940052" y="2219325"/>
            <a:ext cx="277409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15E59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115E59"/>
                </a:solidFill>
                <a:latin typeface="Open Sans"/>
                <a:ea typeface="Open Sans"/>
                <a:cs typeface="Open Sans"/>
                <a:sym typeface="Open Sans"/>
              </a:rPr>
              <a:t>Agile Implementation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4781550" y="2790825"/>
            <a:ext cx="32730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Iterative development cycles with testing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4781550" y="3095625"/>
            <a:ext cx="25513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Incremental delivery of features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4781550" y="3400425"/>
            <a:ext cx="262318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Continuous feedback integration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4781550" y="3705225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Flexible adaptation to changing requirements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9010204" y="2219325"/>
            <a:ext cx="214973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Processing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8591550" y="2790825"/>
            <a:ext cx="282588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Automatic review column detection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591550" y="3095625"/>
            <a:ext cx="26739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cleaning and preprocessing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8591550" y="3400425"/>
            <a:ext cx="289732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Interactive visualizations generation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8591550" y="3705225"/>
            <a:ext cx="222277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Efficient keyword extraction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-762000" y="6248400"/>
            <a:ext cx="13716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1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 Our development approach combines user needs, agile practices, and data automation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6" name="Google Shape;2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990600"/>
            <a:ext cx="37083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00" y="1181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2573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1847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2190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41750" y="990600"/>
            <a:ext cx="37083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32250" y="1181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46550" y="12573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1847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2190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25336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2876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32194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78701" y="990600"/>
            <a:ext cx="3708499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69201" y="1181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97788" y="12573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1847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2190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25336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4800" y="3848100"/>
            <a:ext cx="37083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5300" y="403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5313" y="41148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47053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048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41750" y="3848100"/>
            <a:ext cx="37083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432250" y="403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560838" y="41148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47053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250" y="5048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178701" y="3848100"/>
            <a:ext cx="3708499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369201" y="403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454926" y="41148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47053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5048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201" y="53911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Technologies Used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1104900" y="1257300"/>
            <a:ext cx="130962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723900" y="1790700"/>
            <a:ext cx="119961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Flask (core)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723900" y="2133600"/>
            <a:ext cx="236190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FastAPI (AI integration)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5041850" y="1257300"/>
            <a:ext cx="135016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AI &amp; NLP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4660850" y="1790700"/>
            <a:ext cx="69973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VADER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4660850" y="2133600"/>
            <a:ext cx="209258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 (BERT)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4660850" y="2476500"/>
            <a:ext cx="50095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NLTK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4660850" y="2819400"/>
            <a:ext cx="112996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4660850" y="3162300"/>
            <a:ext cx="54024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8978801" y="1257300"/>
            <a:ext cx="221063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 Handling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8597801" y="1790700"/>
            <a:ext cx="75098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8597801" y="2133600"/>
            <a:ext cx="71366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8597801" y="2476500"/>
            <a:ext cx="94476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openpyxl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1104900" y="4114800"/>
            <a:ext cx="198703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723900" y="4648200"/>
            <a:ext cx="56685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Plotly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723900" y="4991100"/>
            <a:ext cx="106299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wordcloud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5041850" y="4114800"/>
            <a:ext cx="146000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4660850" y="4648200"/>
            <a:ext cx="130212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SQLAlchemy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4660850" y="4991100"/>
            <a:ext cx="9906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psycopg2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8978801" y="4114800"/>
            <a:ext cx="104423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8597801" y="4648200"/>
            <a:ext cx="88939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8597801" y="4991100"/>
            <a:ext cx="150983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python-dotenv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8597801" y="5334000"/>
            <a:ext cx="89904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gunicorn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381000" y="6553200"/>
            <a:ext cx="382297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Women in Tech Program - Paper Airplanes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7"/>
          <p:cNvSpPr/>
          <p:nvPr/>
        </p:nvSpPr>
        <p:spPr>
          <a:xfrm>
            <a:off x="10858946" y="6553200"/>
            <a:ext cx="114246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7 of 16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5" name="Google Shape;3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8763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219200"/>
            <a:ext cx="55626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447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475" y="15621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0" name="Google Shape;32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1600" y="18954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1" name="Google Shape;32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1600" y="22002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1600" y="25050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3" name="Google Shape;32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1219200"/>
            <a:ext cx="55626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0" y="1447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19875" y="15621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6" name="Google Shape;326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39000" y="22002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7" name="Google Shape;327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39000" y="25050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8" name="Google Shape;328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39000" y="28098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3943350"/>
            <a:ext cx="5562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0" name="Google Shape;330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41719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1" name="Google Shape;331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14375" y="428625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2" name="Google Shape;332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71600" y="46196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3" name="Google Shape;333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1600" y="49244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4" name="Google Shape;334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71600" y="52292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5" name="Google Shape;335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48400" y="3943350"/>
            <a:ext cx="5562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6" name="Google Shape;336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477000" y="41719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7" name="Google Shape;337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81775" y="428625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8" name="Google Shape;338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239000" y="4619625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9" name="Google Shape;339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239000" y="4924425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0" name="Google Shape;340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239000" y="522922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8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Key Features — Data Upload and Preprocessing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8"/>
          <p:cNvSpPr/>
          <p:nvPr/>
        </p:nvSpPr>
        <p:spPr>
          <a:xfrm>
            <a:off x="1371600" y="1447800"/>
            <a:ext cx="445448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Multiple File Format Support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8"/>
          <p:cNvSpPr/>
          <p:nvPr/>
        </p:nvSpPr>
        <p:spPr>
          <a:xfrm>
            <a:off x="1409700" y="1866900"/>
            <a:ext cx="39025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CSV files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8"/>
          <p:cNvSpPr/>
          <p:nvPr/>
        </p:nvSpPr>
        <p:spPr>
          <a:xfrm>
            <a:off x="1409700" y="2171700"/>
            <a:ext cx="39025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Excel spreadsheets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8"/>
          <p:cNvSpPr/>
          <p:nvPr/>
        </p:nvSpPr>
        <p:spPr>
          <a:xfrm>
            <a:off x="1409700" y="2476500"/>
            <a:ext cx="39025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JSON data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8"/>
          <p:cNvSpPr/>
          <p:nvPr/>
        </p:nvSpPr>
        <p:spPr>
          <a:xfrm>
            <a:off x="7239000" y="1447800"/>
            <a:ext cx="434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Automatic Review Column Detection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8"/>
          <p:cNvSpPr/>
          <p:nvPr/>
        </p:nvSpPr>
        <p:spPr>
          <a:xfrm>
            <a:off x="7277100" y="2171700"/>
            <a:ext cx="5440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Intelligent column identification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8"/>
          <p:cNvSpPr/>
          <p:nvPr/>
        </p:nvSpPr>
        <p:spPr>
          <a:xfrm>
            <a:off x="7277100" y="2476500"/>
            <a:ext cx="5440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Handles various column names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8"/>
          <p:cNvSpPr/>
          <p:nvPr/>
        </p:nvSpPr>
        <p:spPr>
          <a:xfrm>
            <a:off x="7277100" y="2781300"/>
            <a:ext cx="5440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Confirms selection accuracy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1371600" y="4171950"/>
            <a:ext cx="408854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 Cleaning Capabilities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1409700" y="4591050"/>
            <a:ext cx="431714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Handles missing values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"/>
          <p:cNvSpPr/>
          <p:nvPr/>
        </p:nvSpPr>
        <p:spPr>
          <a:xfrm>
            <a:off x="1409700" y="4895850"/>
            <a:ext cx="431714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Standardizes inconsistent data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"/>
          <p:cNvSpPr/>
          <p:nvPr/>
        </p:nvSpPr>
        <p:spPr>
          <a:xfrm>
            <a:off x="1409700" y="5200650"/>
            <a:ext cx="359762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Removes duplicates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"/>
          <p:cNvSpPr/>
          <p:nvPr/>
        </p:nvSpPr>
        <p:spPr>
          <a:xfrm>
            <a:off x="7239000" y="4171950"/>
            <a:ext cx="457807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 Preparation for Analysis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8"/>
          <p:cNvSpPr/>
          <p:nvPr/>
        </p:nvSpPr>
        <p:spPr>
          <a:xfrm>
            <a:off x="7315200" y="4591050"/>
            <a:ext cx="40055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Text normalization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7258050" y="4895850"/>
            <a:ext cx="480667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Prepares for sentiment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7277100" y="5200650"/>
            <a:ext cx="480667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Readies for keyword extraction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381000" y="6286500"/>
            <a:ext cx="287607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Insightify_Full — AI Review Analyzer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8"/>
          <p:cNvSpPr/>
          <p:nvPr/>
        </p:nvSpPr>
        <p:spPr>
          <a:xfrm>
            <a:off x="10977860" y="6286500"/>
            <a:ext cx="99976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Page 8 of 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5" name="Google Shape;3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6" name="Google Shape;3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7620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7" name="Google Shape;36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1028700"/>
            <a:ext cx="56769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8" name="Google Shape;36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2573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9" name="Google Shape;36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00" y="13335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0" name="Google Shape;37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800" y="19050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5800" y="2209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2" name="Google Shape;372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4800" y="3905250"/>
            <a:ext cx="56769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3" name="Google Shape;373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4133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7700" y="42100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5800" y="4781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5800" y="508635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10300" y="1028700"/>
            <a:ext cx="56769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38900" y="12573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538913" y="13335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0" name="Google Shape;380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248525" y="22098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1" name="Google Shape;381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124950" y="2209800"/>
            <a:ext cx="25336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2" name="Google Shape;382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124950" y="2209800"/>
            <a:ext cx="14287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3" name="Google Shape;383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210300" y="4038600"/>
            <a:ext cx="56769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4" name="Google Shape;384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438900" y="4267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5" name="Google Shape;385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538913" y="43434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6" name="Google Shape;386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438900" y="4876800"/>
            <a:ext cx="166360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161163" y="49911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216801" y="4876800"/>
            <a:ext cx="16637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939064" y="49911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0" name="Google Shape;390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994850" y="4876800"/>
            <a:ext cx="16637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702826" y="4991100"/>
            <a:ext cx="2476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9"/>
          <p:cNvSpPr/>
          <p:nvPr/>
        </p:nvSpPr>
        <p:spPr>
          <a:xfrm>
            <a:off x="304800" y="304800"/>
            <a:ext cx="1389888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Key Features — Analysis Options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9"/>
          <p:cNvSpPr/>
          <p:nvPr/>
        </p:nvSpPr>
        <p:spPr>
          <a:xfrm>
            <a:off x="1143000" y="1333500"/>
            <a:ext cx="270891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876300" y="1866900"/>
            <a:ext cx="36918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VADER: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Quick sentiment analysis for speed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914400" y="2171700"/>
            <a:ext cx="42976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BERT: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Deep understanding of context and nuance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1143000" y="4210050"/>
            <a:ext cx="27660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Keyword Extraction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914400" y="4743450"/>
            <a:ext cx="33947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Identify most frequent terms in reviews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9"/>
          <p:cNvSpPr/>
          <p:nvPr/>
        </p:nvSpPr>
        <p:spPr>
          <a:xfrm>
            <a:off x="895350" y="5048250"/>
            <a:ext cx="34632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Detect product mentions and attributes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9"/>
          <p:cNvSpPr/>
          <p:nvPr/>
        </p:nvSpPr>
        <p:spPr>
          <a:xfrm>
            <a:off x="7048500" y="1333500"/>
            <a:ext cx="194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Visualizations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9"/>
          <p:cNvSpPr/>
          <p:nvPr/>
        </p:nvSpPr>
        <p:spPr>
          <a:xfrm>
            <a:off x="6438900" y="1866900"/>
            <a:ext cx="30403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Open Sans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Sentiment Distribution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9"/>
          <p:cNvSpPr/>
          <p:nvPr/>
        </p:nvSpPr>
        <p:spPr>
          <a:xfrm>
            <a:off x="6438900" y="3200400"/>
            <a:ext cx="25336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Interactive pie charts showing positive, negative, and neutral sentiment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9"/>
          <p:cNvSpPr/>
          <p:nvPr/>
        </p:nvSpPr>
        <p:spPr>
          <a:xfrm>
            <a:off x="9124950" y="1866900"/>
            <a:ext cx="30403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Open Sans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Keyword Cloud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9"/>
          <p:cNvSpPr/>
          <p:nvPr/>
        </p:nvSpPr>
        <p:spPr>
          <a:xfrm>
            <a:off x="9124950" y="3200400"/>
            <a:ext cx="25336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Dynamic word clouds highlighting frequent terms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9"/>
          <p:cNvSpPr/>
          <p:nvPr/>
        </p:nvSpPr>
        <p:spPr>
          <a:xfrm>
            <a:off x="7048500" y="4343400"/>
            <a:ext cx="210312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Montserrat"/>
                <a:ea typeface="Montserrat"/>
                <a:cs typeface="Montserrat"/>
                <a:sym typeface="Montserrat"/>
              </a:rPr>
              <a:t>Export Options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9"/>
          <p:cNvSpPr/>
          <p:nvPr/>
        </p:nvSpPr>
        <p:spPr>
          <a:xfrm>
            <a:off x="6409700" y="5410200"/>
            <a:ext cx="172200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CSV Format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9"/>
          <p:cNvSpPr/>
          <p:nvPr/>
        </p:nvSpPr>
        <p:spPr>
          <a:xfrm>
            <a:off x="6409700" y="5638800"/>
            <a:ext cx="1722001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For spreadsheet analysis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9"/>
          <p:cNvSpPr/>
          <p:nvPr/>
        </p:nvSpPr>
        <p:spPr>
          <a:xfrm>
            <a:off x="8187586" y="5410200"/>
            <a:ext cx="17221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PDF Reports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9"/>
          <p:cNvSpPr/>
          <p:nvPr/>
        </p:nvSpPr>
        <p:spPr>
          <a:xfrm>
            <a:off x="8187586" y="5638800"/>
            <a:ext cx="172218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For presentations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9965635" y="5410200"/>
            <a:ext cx="17221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9965635" y="5638800"/>
            <a:ext cx="172218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For future reference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2025-11-25T08:54:24Z</dcterms:created>
  <dc:creator>PptxGenJS</dc:creator>
</cp:coreProperties>
</file>